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60" r:id="rId2"/>
    <p:sldId id="263" r:id="rId3"/>
    <p:sldId id="665" r:id="rId4"/>
    <p:sldId id="630" r:id="rId5"/>
    <p:sldId id="687" r:id="rId6"/>
    <p:sldId id="688" r:id="rId7"/>
    <p:sldId id="689" r:id="rId8"/>
    <p:sldId id="690" r:id="rId9"/>
    <p:sldId id="691" r:id="rId10"/>
    <p:sldId id="708" r:id="rId11"/>
    <p:sldId id="692" r:id="rId12"/>
    <p:sldId id="696" r:id="rId13"/>
    <p:sldId id="697" r:id="rId14"/>
    <p:sldId id="698" r:id="rId15"/>
    <p:sldId id="699" r:id="rId16"/>
    <p:sldId id="700" r:id="rId17"/>
    <p:sldId id="701" r:id="rId18"/>
    <p:sldId id="707" r:id="rId19"/>
    <p:sldId id="702" r:id="rId20"/>
    <p:sldId id="703" r:id="rId21"/>
    <p:sldId id="704" r:id="rId22"/>
    <p:sldId id="709" r:id="rId23"/>
    <p:sldId id="686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0" autoAdjust="0"/>
    <p:restoredTop sz="94660"/>
  </p:normalViewPr>
  <p:slideViewPr>
    <p:cSldViewPr snapToGrid="0">
      <p:cViewPr varScale="1">
        <p:scale>
          <a:sx n="57" d="100"/>
          <a:sy n="57" d="100"/>
        </p:scale>
        <p:origin x="-96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0" y="3050141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Batismo 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163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575163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2800" dirty="0" smtClean="0">
                <a:latin typeface="Arial Rounded MT Bold" panose="020F0704030504030204" pitchFamily="34" charset="0"/>
              </a:rPr>
              <a:t>ntrodução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0101" y="1536676"/>
            <a:ext cx="77805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Qual a importância do batismo?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" y="2556198"/>
            <a:ext cx="77805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Será que tudo que pensamos sobre batismo é bíblico? 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753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Origem e uso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626" y="1197577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No Antigo Testamento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2" descr="https://linomar31.files.wordpress.com/2012/09/biblia-no-original-hebraico-e-grego-novo-e-velho-testamen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664" y="2321506"/>
            <a:ext cx="3048000" cy="31445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Retângulo 4"/>
          <p:cNvSpPr/>
          <p:nvPr/>
        </p:nvSpPr>
        <p:spPr>
          <a:xfrm>
            <a:off x="257174" y="2132598"/>
            <a:ext cx="50057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Lv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11.44,45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- Israel foi chamada para ser santa, separada de toda impureza </a:t>
            </a:r>
          </a:p>
          <a:p>
            <a:r>
              <a:rPr lang="pt-BR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19.10-11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- Somente pessoas limpas poderiam se aproximar de Deus </a:t>
            </a:r>
          </a:p>
          <a:p>
            <a:r>
              <a:rPr lang="pt-BR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30.18-21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- Os sacerdotes tinham que se purificar </a:t>
            </a:r>
          </a:p>
          <a:p>
            <a:r>
              <a:rPr lang="pt-BR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Lv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15.8,10,11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- Modo habitual de purificação consistia em banhar o corpo e lavar as roupas </a:t>
            </a:r>
          </a:p>
        </p:txBody>
      </p:sp>
    </p:spTree>
    <p:extLst>
      <p:ext uri="{BB962C8B-B14F-4D97-AF65-F5344CB8AC3E}">
        <p14:creationId xmlns:p14="http://schemas.microsoft.com/office/powerpoint/2010/main" val="331926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Origem e uso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626" y="1197577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No Antigo Testamento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2" descr="https://linomar31.files.wordpress.com/2012/09/biblia-no-original-hebraico-e-grego-novo-e-velho-testamen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664" y="2321506"/>
            <a:ext cx="3048000" cy="31445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Retângulo 2"/>
          <p:cNvSpPr/>
          <p:nvPr/>
        </p:nvSpPr>
        <p:spPr>
          <a:xfrm>
            <a:off x="460375" y="2273667"/>
            <a:ext cx="4572000" cy="4031873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Ritual de purificação que permitia aproximação de Deus. </a:t>
            </a:r>
            <a:endParaRPr lang="pt-BR" sz="3200" b="1" dirty="0" smtClean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2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Eles </a:t>
            </a:r>
            <a:r>
              <a:rPr lang="pt-BR" sz="32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eram uma exigência para a entrada na presença de Deus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FFFF00"/>
                </a:solidFill>
                <a:latin typeface="Baskerville Old Face" panose="02020602080505020303" pitchFamily="18" charset="0"/>
              </a:rPr>
              <a:t>Mas não era o batismo, como praticado no N.T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4593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Origem e uso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626" y="1197577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João Batista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57174" y="2132598"/>
            <a:ext cx="50057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1.25-26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– batismo era uma pratica esperada para o Messias e denotava autoridade</a:t>
            </a:r>
          </a:p>
          <a:p>
            <a:r>
              <a:rPr lang="pt-BR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Lc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3.2-6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– o batismo tinha uma relevância escatológica, onde traria a revelação do Messias</a:t>
            </a:r>
          </a:p>
          <a:p>
            <a:r>
              <a:rPr lang="pt-BR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3.11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– o batismo era um sinal de que a pessoa entendia sua necessidade de arrependimento para remissão de pecados.</a:t>
            </a:r>
          </a:p>
        </p:txBody>
      </p:sp>
      <p:sp>
        <p:nvSpPr>
          <p:cNvPr id="3" name="AutoShape 2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6" name="Picture 8" descr="http://caosnosistema.com/wp-content/uploads/2013/06/joao-batism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279" y="1982407"/>
            <a:ext cx="3221627" cy="34847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77416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Origem e uso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626" y="1197577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João Batista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AutoShape 2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6" name="Picture 8" descr="http://caosnosistema.com/wp-content/uploads/2013/06/joao-batism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279" y="1982407"/>
            <a:ext cx="3221627" cy="34847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5" name="Retângulo 14"/>
          <p:cNvSpPr/>
          <p:nvPr/>
        </p:nvSpPr>
        <p:spPr>
          <a:xfrm>
            <a:off x="155573" y="1982407"/>
            <a:ext cx="5229225" cy="452431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bg1"/>
                </a:solidFill>
              </a:rPr>
              <a:t>Ritual de purificação que representava arrependimento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bg1"/>
                </a:solidFill>
              </a:rPr>
              <a:t>Tudo indica que refletia muito mais o costume dos banhos rituais entre os judeus do que o tipo de batismo praticado pelos </a:t>
            </a:r>
            <a:r>
              <a:rPr lang="pt-BR" sz="3200" dirty="0" smtClean="0">
                <a:solidFill>
                  <a:schemeClr val="bg1"/>
                </a:solidFill>
              </a:rPr>
              <a:t>cristãos.</a:t>
            </a:r>
          </a:p>
        </p:txBody>
      </p:sp>
    </p:spTree>
    <p:extLst>
      <p:ext uri="{BB962C8B-B14F-4D97-AF65-F5344CB8AC3E}">
        <p14:creationId xmlns:p14="http://schemas.microsoft.com/office/powerpoint/2010/main" val="248471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Origem e uso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626" y="1197577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Jesus Cristo 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57174" y="2132598"/>
            <a:ext cx="50057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3.15-16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– o batismo 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Jesus </a:t>
            </a:r>
          </a:p>
          <a:p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dirty="0"/>
              <a:t>Através do batismo, Jesus se identificou com a mensagem de justiça proclamada por J.B.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6" name="Picture 8" descr="http://caosnosistema.com/wp-content/uploads/2013/06/joao-batism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279" y="1982407"/>
            <a:ext cx="3221627" cy="34847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24365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Origem e uso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626" y="1197577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Novo Testamento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57174" y="2187873"/>
            <a:ext cx="500570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u="sng" dirty="0"/>
              <a:t>At 2.38</a:t>
            </a:r>
            <a:r>
              <a:rPr lang="pt-BR" sz="2800" b="1" dirty="0"/>
              <a:t> </a:t>
            </a:r>
            <a:endParaRPr lang="pt-BR" sz="2800" b="1" dirty="0" smtClean="0"/>
          </a:p>
          <a:p>
            <a:endParaRPr lang="pt-BR" sz="2800" b="1" dirty="0"/>
          </a:p>
          <a:p>
            <a:r>
              <a:rPr lang="pt-BR" sz="2800" b="1" dirty="0" smtClean="0"/>
              <a:t>B</a:t>
            </a:r>
            <a:r>
              <a:rPr lang="pt-BR" sz="2800" dirty="0" smtClean="0"/>
              <a:t>atismo </a:t>
            </a:r>
            <a:r>
              <a:rPr lang="pt-BR" sz="2800" dirty="0"/>
              <a:t>tinha o mesmo significado do batismo de J.B., ele era um sinal exterior de arrependimento e perdão de pecados. </a:t>
            </a:r>
          </a:p>
        </p:txBody>
      </p:sp>
      <p:sp>
        <p:nvSpPr>
          <p:cNvPr id="3" name="AutoShape 2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6" name="Picture 2" descr="http://cleofas.com.br/wp-content/uploads/2014/09/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424" y="2241788"/>
            <a:ext cx="3703002" cy="27772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5552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094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Origem e uso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626" y="1197577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Novo Testamento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57174" y="2289473"/>
            <a:ext cx="500570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u="sng" dirty="0" smtClean="0"/>
              <a:t>At </a:t>
            </a:r>
            <a:r>
              <a:rPr lang="pt-BR" sz="2800" b="1" u="sng" dirty="0"/>
              <a:t>8.12,13,36; 9.18</a:t>
            </a:r>
            <a:r>
              <a:rPr lang="pt-BR" sz="2800" b="1" dirty="0"/>
              <a:t> </a:t>
            </a:r>
            <a:endParaRPr lang="pt-BR" sz="2800" b="1" dirty="0" smtClean="0"/>
          </a:p>
          <a:p>
            <a:endParaRPr lang="pt-BR" sz="2800" b="1" dirty="0"/>
          </a:p>
          <a:p>
            <a:r>
              <a:rPr lang="pt-BR" sz="2800" dirty="0" smtClean="0"/>
              <a:t>A </a:t>
            </a:r>
            <a:r>
              <a:rPr lang="pt-BR" sz="2800" dirty="0"/>
              <a:t>igreja primitiva praticava o batismo</a:t>
            </a:r>
          </a:p>
        </p:txBody>
      </p:sp>
      <p:sp>
        <p:nvSpPr>
          <p:cNvPr id="3" name="AutoShape 2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6" name="Picture 2" descr="http://cleofas.com.br/wp-content/uploads/2014/09/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424" y="2241788"/>
            <a:ext cx="3703002" cy="27772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2936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Origem e uso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626" y="1197577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Termos 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57173" y="1955400"/>
            <a:ext cx="500570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err="1">
                <a:latin typeface="SPIonic" panose="00000400000000000000" pitchFamily="2" charset="0"/>
              </a:rPr>
              <a:t>Baptismo&amp;v</a:t>
            </a:r>
            <a:r>
              <a:rPr lang="pt-BR" sz="2600" b="1" dirty="0">
                <a:latin typeface="SPIonic" panose="00000400000000000000" pitchFamily="2" charset="0"/>
              </a:rPr>
              <a:t> </a:t>
            </a:r>
            <a:r>
              <a:rPr lang="pt-BR" sz="2600" dirty="0"/>
              <a:t>(baptismos)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/>
              <a:t>Ablução, lavar com a finalidade de tornar objetos aceitáveis do ponto de vista ritual ou </a:t>
            </a:r>
            <a:r>
              <a:rPr lang="pt-BR" sz="2600" dirty="0" err="1"/>
              <a:t>cúltico</a:t>
            </a:r>
            <a:r>
              <a:rPr lang="pt-BR" sz="26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Termo </a:t>
            </a:r>
            <a:r>
              <a:rPr lang="pt-BR" sz="2600" dirty="0"/>
              <a:t>usado para se referir a lavar algo em geral (Mc 7.4). </a:t>
            </a:r>
            <a:endParaRPr lang="pt-BR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Fazer </a:t>
            </a:r>
            <a:r>
              <a:rPr lang="pt-BR" sz="2600" dirty="0"/>
              <a:t>uso de água numa cerimônia religiosa que se destina a simbolizar purificação e iniciação baseada no </a:t>
            </a:r>
            <a:r>
              <a:rPr lang="pt-BR" sz="2600" dirty="0" smtClean="0"/>
              <a:t>arrependimento</a:t>
            </a:r>
            <a:endParaRPr lang="pt-BR" sz="2600" dirty="0"/>
          </a:p>
        </p:txBody>
      </p:sp>
      <p:sp>
        <p:nvSpPr>
          <p:cNvPr id="3" name="AutoShape 2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0" name="Picture 2" descr="http://www.significados.com.br/foto/omeg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491" y="2122424"/>
            <a:ext cx="2857500" cy="2857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6069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Origem e uso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626" y="1197577"/>
            <a:ext cx="7935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Termos 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34735" y="2166179"/>
            <a:ext cx="50057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err="1" smtClean="0">
                <a:latin typeface="SPIonic" panose="00000400000000000000" pitchFamily="2" charset="0"/>
              </a:rPr>
              <a:t>Bapti&amp;zw</a:t>
            </a:r>
            <a:r>
              <a:rPr lang="pt-BR" sz="2800" dirty="0" smtClean="0"/>
              <a:t> </a:t>
            </a:r>
            <a:r>
              <a:rPr lang="pt-BR" sz="2800" dirty="0"/>
              <a:t>(</a:t>
            </a:r>
            <a:r>
              <a:rPr lang="pt-BR" sz="2800" dirty="0" err="1"/>
              <a:t>baptizô</a:t>
            </a:r>
            <a:r>
              <a:rPr lang="pt-BR" sz="2800" dirty="0"/>
              <a:t>)</a:t>
            </a:r>
          </a:p>
          <a:p>
            <a:r>
              <a:rPr lang="pt-BR" sz="2800" dirty="0"/>
              <a:t>Mergulhar, imergir; Lavagens rituais </a:t>
            </a:r>
            <a:r>
              <a:rPr lang="pt-BR" sz="2800" dirty="0" smtClean="0"/>
              <a:t>judaicas</a:t>
            </a:r>
            <a:endParaRPr lang="pt-BR" sz="2800" dirty="0"/>
          </a:p>
        </p:txBody>
      </p:sp>
      <p:sp>
        <p:nvSpPr>
          <p:cNvPr id="3" name="AutoShape 2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joão batista e jesu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0" name="Picture 2" descr="http://www.significados.com.br/foto/omeg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491" y="2122424"/>
            <a:ext cx="2857500" cy="2857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3082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Uma palavra sobre 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MATEUS 28.19-20</a:t>
            </a:r>
            <a:endParaRPr lang="pt-BR" sz="2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321571" y="1355197"/>
            <a:ext cx="6215106" cy="523220"/>
          </a:xfrm>
          <a:prstGeom prst="rect">
            <a:avLst/>
          </a:prstGeom>
          <a:ln w="28575">
            <a:solidFill>
              <a:srgbClr val="800000"/>
            </a:solidFill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2800" dirty="0">
                <a:solidFill>
                  <a:srgbClr val="C00000"/>
                </a:solidFill>
                <a:latin typeface="American Classic" pitchFamily="18" charset="0"/>
              </a:rPr>
              <a:t>Fazei discípulos</a:t>
            </a:r>
          </a:p>
        </p:txBody>
      </p:sp>
      <p:cxnSp>
        <p:nvCxnSpPr>
          <p:cNvPr id="12" name="Conector de seta reta 11"/>
          <p:cNvCxnSpPr/>
          <p:nvPr/>
        </p:nvCxnSpPr>
        <p:spPr>
          <a:xfrm rot="5400000">
            <a:off x="1964528" y="2140667"/>
            <a:ext cx="500062" cy="2143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1862746" y="2641080"/>
            <a:ext cx="511166" cy="3072628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C0C0C0"/>
            </a:outerShdw>
          </a:effectLst>
        </p:spPr>
        <p:txBody>
          <a:bodyPr vert="wordArtVert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b="1" dirty="0">
                <a:solidFill>
                  <a:schemeClr val="bg1"/>
                </a:solidFill>
                <a:latin typeface="Century Gothic" pitchFamily="34" charset="0"/>
              </a:rPr>
              <a:t>INDO</a:t>
            </a:r>
          </a:p>
        </p:txBody>
      </p:sp>
      <p:cxnSp>
        <p:nvCxnSpPr>
          <p:cNvPr id="16" name="Conector de seta reta 15"/>
          <p:cNvCxnSpPr/>
          <p:nvPr/>
        </p:nvCxnSpPr>
        <p:spPr>
          <a:xfrm rot="5400000">
            <a:off x="3927471" y="2247824"/>
            <a:ext cx="5016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3946630" y="2641080"/>
            <a:ext cx="511166" cy="3072627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C0C0C0"/>
            </a:outerShdw>
          </a:effectLst>
        </p:spPr>
        <p:txBody>
          <a:bodyPr vert="wordArtVert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b="1" dirty="0">
                <a:solidFill>
                  <a:schemeClr val="bg1"/>
                </a:solidFill>
                <a:latin typeface="Century Gothic" pitchFamily="34" charset="0"/>
              </a:rPr>
              <a:t>BATIZANDO</a:t>
            </a:r>
          </a:p>
        </p:txBody>
      </p:sp>
      <p:cxnSp>
        <p:nvCxnSpPr>
          <p:cNvPr id="18" name="Conector de seta reta 17"/>
          <p:cNvCxnSpPr/>
          <p:nvPr/>
        </p:nvCxnSpPr>
        <p:spPr>
          <a:xfrm rot="16200000" flipH="1">
            <a:off x="5643559" y="2176386"/>
            <a:ext cx="500062" cy="1428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5900648" y="2641080"/>
            <a:ext cx="511166" cy="3072627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C0C0C0"/>
            </a:outerShdw>
          </a:effectLst>
        </p:spPr>
        <p:txBody>
          <a:bodyPr vert="wordArtVert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b="1" dirty="0">
                <a:solidFill>
                  <a:schemeClr val="bg1"/>
                </a:solidFill>
                <a:latin typeface="Century Gothic" pitchFamily="34" charset="0"/>
              </a:rPr>
              <a:t>ENSINANDO</a:t>
            </a:r>
          </a:p>
        </p:txBody>
      </p:sp>
    </p:spTree>
    <p:extLst>
      <p:ext uri="{BB962C8B-B14F-4D97-AF65-F5344CB8AC3E}">
        <p14:creationId xmlns:p14="http://schemas.microsoft.com/office/powerpoint/2010/main" val="120040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00"/>
                            </p:stCondLst>
                            <p:childTnLst>
                              <p:par>
                                <p:cTn id="2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00"/>
                            </p:stCondLst>
                            <p:childTnLst>
                              <p:par>
                                <p:cTn id="3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7937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Uma palavra sobre </a:t>
            </a:r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MATEUS 28.19-20</a:t>
            </a:r>
            <a:endParaRPr lang="pt-BR" sz="2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172" name="Picture 4" descr="http://www.teologiabrasileira.com.br/imgteo/10_mandamentos%203_270x1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181" y="1889760"/>
            <a:ext cx="3133725" cy="3312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pastorpedromoreti.com.br/wp-content/uploads/2013/12/O-BATISMO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889760"/>
            <a:ext cx="2733675" cy="3312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porcopedia.com/images/Vers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581" y="2426652"/>
            <a:ext cx="1400175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6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7937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Significado do batismo</a:t>
            </a:r>
            <a:endParaRPr lang="pt-BR" sz="2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42" name="Picture 2" descr="http://i2.wp.com/www.esbocandoideias.com/wp-content/uploads/2013/08/e-preciso-o-batismo-para-ser-salvo.jpg?resize=600%2C35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6"/>
          <a:stretch/>
        </p:blipFill>
        <p:spPr bwMode="auto">
          <a:xfrm>
            <a:off x="299819" y="2138816"/>
            <a:ext cx="3012341" cy="25757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de seta reta 11"/>
          <p:cNvCxnSpPr/>
          <p:nvPr/>
        </p:nvCxnSpPr>
        <p:spPr>
          <a:xfrm flipV="1">
            <a:off x="3779520" y="1971040"/>
            <a:ext cx="1198880" cy="508002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0244" name="Picture 4" descr="http://i.ytimg.com/vi/R-m6k1KB8pY/hqdefa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07" y="1281565"/>
            <a:ext cx="2286000" cy="1714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ector de seta reta 18"/>
          <p:cNvCxnSpPr/>
          <p:nvPr/>
        </p:nvCxnSpPr>
        <p:spPr>
          <a:xfrm>
            <a:off x="3779520" y="4124552"/>
            <a:ext cx="1198880" cy="34924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1" name="Picture 4" descr="http://i.ytimg.com/vi/R-m6k1KB8pY/hqdefa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734" y="4124552"/>
            <a:ext cx="2286000" cy="1714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584734" y="4136616"/>
            <a:ext cx="2286000" cy="68262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12700"/>
          </a:effectLst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União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5584734" y="5414211"/>
            <a:ext cx="2286000" cy="424843"/>
          </a:xfrm>
          <a:prstGeom prst="rect">
            <a:avLst/>
          </a:prstGeom>
          <a:solidFill>
            <a:schemeClr val="tx1"/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Cristo 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45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7937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Significado do batismo</a:t>
            </a:r>
            <a:endParaRPr lang="pt-BR" sz="2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0375" y="1252974"/>
            <a:ext cx="39901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 err="1">
                <a:solidFill>
                  <a:srgbClr val="C00000"/>
                </a:solidFill>
              </a:rPr>
              <a:t>Rm</a:t>
            </a:r>
            <a:r>
              <a:rPr lang="pt-BR" sz="3200" b="1" dirty="0">
                <a:solidFill>
                  <a:srgbClr val="C00000"/>
                </a:solidFill>
              </a:rPr>
              <a:t> 6.1-11; </a:t>
            </a:r>
            <a:r>
              <a:rPr lang="pt-BR" sz="3200" b="1" dirty="0" err="1">
                <a:solidFill>
                  <a:srgbClr val="C00000"/>
                </a:solidFill>
              </a:rPr>
              <a:t>Col</a:t>
            </a:r>
            <a:r>
              <a:rPr lang="pt-BR" sz="3200" b="1" dirty="0">
                <a:solidFill>
                  <a:srgbClr val="C00000"/>
                </a:solidFill>
              </a:rPr>
              <a:t> 2.12-13</a:t>
            </a:r>
          </a:p>
        </p:txBody>
      </p:sp>
      <p:pic>
        <p:nvPicPr>
          <p:cNvPr id="20" name="Imagem 19" descr="http://obreirosuniversal.com.br/wp-content/uploads/2014/04/agua-ideal-para-o-consumo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7454"/>
            <a:ext cx="9184821" cy="2860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https://teologiadomestica.files.wordpress.com/2014/03/a-cruz-esta-vazi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38454" y="2301376"/>
            <a:ext cx="2547398" cy="339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centrowhite.org.br/wp-content/uploads/2013/02/New-Bedford-at%C3%A9-Uriah-Smith-71-1024x6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75" y="2301376"/>
            <a:ext cx="2560465" cy="339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 descr="http://3.bp.blogspot.com/-UqejHHzHUm4/UYmBoc4OZVI/AAAAAAAAESw/qn9ZBVYX1UA/s1600/Sepulcro+vazio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563" y="2301376"/>
            <a:ext cx="2542303" cy="336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m 21" descr="http://www.riscosedesenhos.com.br/wp-content/uploads/2011/05/desenhos-meninos-palito-pintura-camiseta-caixas-3.jpg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4717">
            <a:off x="497833" y="2682217"/>
            <a:ext cx="1993494" cy="297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m 23" descr="http://www.riscosedesenhos.com.br/wp-content/uploads/2011/05/desenhos-meninos-palito-pintura-camiseta-caixas-3.jpg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67382">
            <a:off x="3595663" y="3594803"/>
            <a:ext cx="1993494" cy="297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m 24" descr="http://www.riscosedesenhos.com.br/wp-content/uploads/2011/05/desenhos-meninos-palito-pintura-camiseta-caixas-3.jpg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3285">
            <a:off x="6470685" y="2628513"/>
            <a:ext cx="1993494" cy="2977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173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y wake upppp... have a gr8 gr8 day beautiful... did u chk the papers... ((((((((())))))))): Hey wake upppp... have a gr8 gr8 day beautiful... did u chk the papers... ((((((((())))))))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8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09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7937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do batismo</a:t>
            </a:r>
            <a:endParaRPr lang="pt-BR" sz="2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0375" y="1252974"/>
            <a:ext cx="48218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a) Quem deve ser batizado </a:t>
            </a:r>
            <a:endParaRPr lang="pt-BR" sz="3200" b="1" dirty="0">
              <a:solidFill>
                <a:srgbClr val="C00000"/>
              </a:solidFill>
            </a:endParaRPr>
          </a:p>
        </p:txBody>
      </p:sp>
      <p:pic>
        <p:nvPicPr>
          <p:cNvPr id="20" name="Imagem 19" descr="http://obreirosuniversal.com.br/wp-content/uploads/2014/04/agua-ideal-para-o-consumo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7454"/>
            <a:ext cx="9184821" cy="28605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334735" y="4977371"/>
            <a:ext cx="8556172" cy="1569660"/>
          </a:xfrm>
          <a:prstGeom prst="rect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3200" dirty="0" smtClean="0">
                <a:solidFill>
                  <a:schemeClr val="bg1"/>
                </a:solidFill>
                <a:latin typeface="Berylium" panose="02000000000000000000" pitchFamily="2" charset="0"/>
                <a:cs typeface="Arabic Typesetting" panose="03020402040406030203" pitchFamily="66" charset="-78"/>
              </a:rPr>
              <a:t>O batismo só tem valor para o salvo (depois de ser salvo), porque é uma expressão EXTERNA de uma experiência INTERNA.</a:t>
            </a:r>
            <a:endParaRPr lang="pt-BR" sz="3200" dirty="0">
              <a:solidFill>
                <a:schemeClr val="bg1"/>
              </a:solidFill>
              <a:latin typeface="Berylium" panose="02000000000000000000" pitchFamily="2" charset="0"/>
              <a:cs typeface="Arabic Typesetting" panose="03020402040406030203" pitchFamily="66" charset="-78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087918" y="2096506"/>
            <a:ext cx="2344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b="1" u="sng" dirty="0" smtClean="0"/>
              <a:t>At </a:t>
            </a:r>
            <a:r>
              <a:rPr lang="pt-BR" sz="2800" b="1" u="sng" dirty="0"/>
              <a:t>8.36-37</a:t>
            </a:r>
            <a:r>
              <a:rPr lang="pt-BR" sz="2800" b="1" dirty="0"/>
              <a:t> 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1077757" y="2640046"/>
            <a:ext cx="71428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da-DK" sz="2800" b="1" u="sng" dirty="0"/>
              <a:t>At 2.38; 2.41; 8.12; 10.37; 16.14-15; 16.31-34; 18.8; 19.4-5; 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89360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7937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do batismo</a:t>
            </a:r>
            <a:endParaRPr lang="pt-BR" sz="2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0375" y="1252974"/>
            <a:ext cx="51616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b) Quando deve ser batizado </a:t>
            </a:r>
            <a:endParaRPr lang="pt-BR" sz="3200" b="1" dirty="0">
              <a:solidFill>
                <a:srgbClr val="C00000"/>
              </a:solidFill>
            </a:endParaRPr>
          </a:p>
        </p:txBody>
      </p:sp>
      <p:pic>
        <p:nvPicPr>
          <p:cNvPr id="20" name="Imagem 19" descr="http://obreirosuniversal.com.br/wp-content/uploads/2014/04/agua-ideal-para-o-consumo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7454"/>
            <a:ext cx="9184821" cy="28605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334735" y="4977371"/>
            <a:ext cx="8556172" cy="1077218"/>
          </a:xfrm>
          <a:prstGeom prst="rect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Berylium" panose="02000000000000000000" pitchFamily="2" charset="0"/>
                <a:cs typeface="Arabic Typesetting" panose="03020402040406030203" pitchFamily="66" charset="-78"/>
              </a:rPr>
              <a:t>Quase todos na Bíblia foram batizados no mesmo dia em que aceitou Cristo</a:t>
            </a:r>
          </a:p>
        </p:txBody>
      </p:sp>
      <p:sp>
        <p:nvSpPr>
          <p:cNvPr id="5" name="Retângulo 4"/>
          <p:cNvSpPr/>
          <p:nvPr/>
        </p:nvSpPr>
        <p:spPr>
          <a:xfrm>
            <a:off x="1087918" y="2096506"/>
            <a:ext cx="73411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da-DK" sz="2800" b="1" u="sng" dirty="0"/>
              <a:t>At 2.41; 8.12-13; 8.36; 9.18; 10.48; 16.15, 33; 18.8; 22.16.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54110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7937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do batismo</a:t>
            </a:r>
            <a:endParaRPr lang="pt-BR" sz="2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0375" y="1252974"/>
            <a:ext cx="30285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C) Qual a forma  </a:t>
            </a:r>
            <a:endParaRPr lang="pt-BR" sz="3200" b="1" dirty="0">
              <a:solidFill>
                <a:srgbClr val="C00000"/>
              </a:solidFill>
            </a:endParaRPr>
          </a:p>
        </p:txBody>
      </p:sp>
      <p:pic>
        <p:nvPicPr>
          <p:cNvPr id="20" name="Imagem 19" descr="http://obreirosuniversal.com.br/wp-content/uploads/2014/04/agua-ideal-para-o-consumo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7454"/>
            <a:ext cx="9184821" cy="28605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334735" y="4977371"/>
            <a:ext cx="8556172" cy="1569660"/>
          </a:xfrm>
          <a:prstGeom prst="rect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chemeClr val="bg1"/>
                </a:solidFill>
                <a:latin typeface="Berylium" panose="02000000000000000000" pitchFamily="2" charset="0"/>
                <a:cs typeface="Arabic Typesetting" panose="03020402040406030203" pitchFamily="66" charset="-78"/>
              </a:rPr>
              <a:t>A forma não é o mais importante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chemeClr val="bg1"/>
                </a:solidFill>
                <a:latin typeface="Berylium" panose="02000000000000000000" pitchFamily="2" charset="0"/>
                <a:cs typeface="Arabic Typesetting" panose="03020402040406030203" pitchFamily="66" charset="-78"/>
              </a:rPr>
              <a:t>A imersão é a forma que melhor representa o símbolo</a:t>
            </a:r>
            <a:endParaRPr lang="pt-BR" sz="3200" dirty="0">
              <a:solidFill>
                <a:schemeClr val="bg1"/>
              </a:solidFill>
              <a:latin typeface="Berylium" panose="02000000000000000000" pitchFamily="2" charset="0"/>
              <a:cs typeface="Arabic Typesetting" panose="03020402040406030203" pitchFamily="66" charset="-78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087918" y="2096506"/>
            <a:ext cx="73411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da-DK" sz="2800" b="1" u="sng" dirty="0"/>
              <a:t>Mt 3.13,16; Mc 1.5,9,10; Jo 3.23; At 8.38 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65490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Arial Rounded MT Bold" panose="020F0704030504030204" pitchFamily="34" charset="0"/>
              </a:rPr>
              <a:t>Confissões: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92664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853" y="4547505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2147" y="975592"/>
            <a:ext cx="9146147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1 – Cremos que o batismo é um sacramento da igreja.</a:t>
            </a:r>
          </a:p>
          <a:p>
            <a:r>
              <a:rPr lang="pt-BR" sz="2400" dirty="0"/>
              <a:t>2 - Cremos que todo salvo deve ser batizado, como uma forma de seu testemunho público de fé.</a:t>
            </a:r>
          </a:p>
          <a:p>
            <a:r>
              <a:rPr lang="pt-BR" sz="2400" dirty="0"/>
              <a:t>3 – Cremos que o batismo praticado pela igreja tem o sentido de identificação com a mensagem da salvação, a pessoa do Salvador e a comunidade dos cristãos. </a:t>
            </a:r>
          </a:p>
          <a:p>
            <a:r>
              <a:rPr lang="pt-BR" sz="2400" dirty="0"/>
              <a:t>4 – Cremos que o batismo não salva.</a:t>
            </a:r>
          </a:p>
          <a:p>
            <a:r>
              <a:rPr lang="pt-BR" sz="2400" dirty="0"/>
              <a:t>5 – Cremos que a forma do batismo praticada nas Escrituras é a imersão, e portanto, é a melhor forma para representar seu símbolo, no entanto, não é o objeto principal desse tema.</a:t>
            </a:r>
          </a:p>
          <a:p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45519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46" name="Picture 2" descr="http://wallpaper.ultradownloads.com.br/122363_Papel-de-Parede-Interrogacao--122363_1920x12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3" b="11114"/>
          <a:stretch/>
        </p:blipFill>
        <p:spPr bwMode="auto">
          <a:xfrm>
            <a:off x="0" y="1200151"/>
            <a:ext cx="9144000" cy="455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27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2213</TotalTime>
  <Words>661</Words>
  <Application>Microsoft Office PowerPoint</Application>
  <PresentationFormat>Apresentação na tela (4:3)</PresentationFormat>
  <Paragraphs>83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195</cp:revision>
  <dcterms:created xsi:type="dcterms:W3CDTF">2015-03-06T10:45:28Z</dcterms:created>
  <dcterms:modified xsi:type="dcterms:W3CDTF">2015-09-04T17:25:59Z</dcterms:modified>
</cp:coreProperties>
</file>